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CC00"/>
    <a:srgbClr val="FF0066"/>
    <a:srgbClr val="9933FF"/>
    <a:srgbClr val="0000FF"/>
    <a:srgbClr val="3333CC"/>
    <a:srgbClr val="3333FF"/>
    <a:srgbClr val="66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25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E6EDD7-0881-42A8-BB72-FA06F8E89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13E66-04DB-4AE0-AA2F-78F7DEF1D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E10BF-F9F8-4EB4-8369-FC120D408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9BDB5-9753-49B7-936F-B15D57D84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D3E53-11D5-4488-8CAE-E3D2FEF38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C17B9-646F-4EA7-90C1-109952840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E291D-7D2A-412C-935C-D1C552419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435C1-88B9-4318-A266-8A68DE966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677B4-229C-4F26-B83B-8A857EFB0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5A8A-0BDB-4333-ADA8-4AE440BC3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7A66F-C986-4AC8-9258-C8EFFC1BA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4D72F-F7FE-48EE-98B4-77BEABE4B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6616FDF-C992-42B9-8791-6EEF74770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14600"/>
            <a:ext cx="8153400" cy="3657600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9933FF"/>
                </a:solidFill>
                <a:latin typeface="Arial" charset="0"/>
              </a:rPr>
              <a:t>Km   hm   dam   m  dm  cm  mm</a:t>
            </a:r>
            <a:br>
              <a:rPr lang="en-US" sz="3600" b="1" smtClean="0">
                <a:solidFill>
                  <a:srgbClr val="9933FF"/>
                </a:solidFill>
                <a:latin typeface="Arial" charset="0"/>
              </a:rPr>
            </a:br>
            <a:r>
              <a:rPr lang="en-US" sz="3600" b="1" smtClean="0">
                <a:solidFill>
                  <a:srgbClr val="9933FF"/>
                </a:solidFill>
                <a:latin typeface="Arial" charset="0"/>
              </a:rPr>
              <a:t>tấn    tạ   yến    kg   hg   dag   g</a:t>
            </a:r>
            <a:br>
              <a:rPr lang="en-US" sz="3600" b="1" smtClean="0">
                <a:solidFill>
                  <a:srgbClr val="9933FF"/>
                </a:solidFill>
                <a:latin typeface="Arial" charset="0"/>
              </a:rPr>
            </a:br>
            <a:r>
              <a:rPr lang="en-US" sz="3600" b="1" smtClean="0">
                <a:solidFill>
                  <a:srgbClr val="9933FF"/>
                </a:solidFill>
                <a:latin typeface="Arial" charset="0"/>
              </a:rPr>
              <a:t> 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Hai 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đơ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n vị 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đ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ộ dài (khối l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ư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ợng) liền kề nhau:</a:t>
            </a:r>
            <a:br>
              <a:rPr lang="en-US" sz="2800" b="1" smtClean="0">
                <a:solidFill>
                  <a:srgbClr val="9933FF"/>
                </a:solidFill>
                <a:latin typeface="Arial" charset="0"/>
              </a:rPr>
            </a:b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- Đ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ơ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n vị lớn gấp 10 lần 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đơ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n vị bé.</a:t>
            </a:r>
            <a:br>
              <a:rPr lang="en-US" sz="2800" b="1" smtClean="0">
                <a:solidFill>
                  <a:srgbClr val="9933FF"/>
                </a:solidFill>
                <a:latin typeface="Arial" charset="0"/>
              </a:rPr>
            </a:b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- Đ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ơ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n vị bé bằng một phần m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ư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ời ( bằng 0,1)  </a:t>
            </a:r>
            <a:r>
              <a:rPr lang="vi-VN" sz="2800" b="1" smtClean="0">
                <a:solidFill>
                  <a:srgbClr val="9933FF"/>
                </a:solidFill>
                <a:latin typeface="Arial" charset="0"/>
              </a:rPr>
              <a:t>đơ</a:t>
            </a:r>
            <a:r>
              <a:rPr lang="en-US" sz="2800" b="1" smtClean="0">
                <a:solidFill>
                  <a:srgbClr val="9933FF"/>
                </a:solidFill>
                <a:latin typeface="Arial" charset="0"/>
              </a:rPr>
              <a:t>n vị lớn.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609600" y="304800"/>
            <a:ext cx="807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latin typeface="Arial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04800" y="304800"/>
            <a:ext cx="883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6600FF"/>
                </a:solidFill>
                <a:latin typeface="Arial" charset="0"/>
              </a:rPr>
              <a:t>	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Kể tên các 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đơ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n vị 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o 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ộ dài (khối l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ư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ợng) từ lớn 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ến bé? Nêu mối quan hệ giữa hai 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đơ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n vị </a:t>
            </a:r>
            <a:r>
              <a:rPr lang="vi-VN" sz="3600" b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6600FF"/>
                </a:solidFill>
                <a:latin typeface="Arial" charset="0"/>
              </a:rPr>
              <a:t>o liền kề nhau?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04800" y="304800"/>
            <a:ext cx="86106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6600FF"/>
                </a:solidFill>
                <a:latin typeface="Arial" charset="0"/>
              </a:rPr>
              <a:t>Toán</a:t>
            </a:r>
            <a:br>
              <a:rPr lang="en-US" sz="3200" b="1">
                <a:solidFill>
                  <a:srgbClr val="6600FF"/>
                </a:solidFill>
                <a:latin typeface="Arial" charset="0"/>
              </a:rPr>
            </a:br>
            <a:r>
              <a:rPr lang="en-US" sz="3200" b="1">
                <a:solidFill>
                  <a:srgbClr val="6600FF"/>
                </a:solidFill>
                <a:latin typeface="Arial" charset="0"/>
              </a:rPr>
              <a:t>Luyện tập chung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28600" y="2209800"/>
            <a:ext cx="8382000" cy="1077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Bài1:    Viết các số </a:t>
            </a:r>
            <a:r>
              <a:rPr lang="vi-VN" sz="3200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6600FF"/>
                </a:solidFill>
                <a:latin typeface="Arial" charset="0"/>
              </a:rPr>
              <a:t>o sau d</a:t>
            </a:r>
            <a:r>
              <a:rPr lang="vi-VN" sz="3200">
                <a:solidFill>
                  <a:srgbClr val="6600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6600FF"/>
                </a:solidFill>
                <a:latin typeface="Arial" charset="0"/>
              </a:rPr>
              <a:t>ới dạng số thập phân có </a:t>
            </a:r>
            <a:r>
              <a:rPr lang="vi-VN" sz="3200">
                <a:solidFill>
                  <a:srgbClr val="6600FF"/>
                </a:solidFill>
                <a:latin typeface="Arial" charset="0"/>
              </a:rPr>
              <a:t>đơ</a:t>
            </a:r>
            <a:r>
              <a:rPr lang="en-US" sz="3200">
                <a:solidFill>
                  <a:srgbClr val="6600FF"/>
                </a:solidFill>
                <a:latin typeface="Arial" charset="0"/>
              </a:rPr>
              <a:t>n vị </a:t>
            </a:r>
            <a:r>
              <a:rPr lang="vi-VN" sz="3200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6600FF"/>
                </a:solidFill>
                <a:latin typeface="Arial" charset="0"/>
              </a:rPr>
              <a:t>o là mét: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81000" y="4114800"/>
            <a:ext cx="4038600" cy="1323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3m 6dm =        m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b) 4dm       =        m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572000" y="4173538"/>
            <a:ext cx="4572000" cy="1323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c) 34m5cm =          m 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d) 345cm     =         m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048000" y="4191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6600FF"/>
                </a:solidFill>
                <a:latin typeface="Arial" charset="0"/>
              </a:rPr>
              <a:t>3,6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971800" y="50292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6600FF"/>
                </a:solidFill>
                <a:latin typeface="Arial" charset="0"/>
              </a:rPr>
              <a:t>0,4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315200" y="4267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6600FF"/>
                </a:solidFill>
                <a:latin typeface="Arial" charset="0"/>
              </a:rPr>
              <a:t>34,05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7391400" y="51054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6600FF"/>
                </a:solidFill>
                <a:latin typeface="Arial" charset="0"/>
              </a:rPr>
              <a:t>3,45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9" grpId="0" animBg="1"/>
      <p:bldP spid="2060" grpId="0" animBg="1"/>
      <p:bldP spid="2061" grpId="0"/>
      <p:bldP spid="2062" grpId="0"/>
      <p:bldP spid="2063" grpId="0"/>
      <p:bldP spid="20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752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6600FF"/>
                </a:solidFill>
                <a:latin typeface="Arial" charset="0"/>
              </a:rPr>
              <a:t>Toán</a:t>
            </a:r>
            <a:br>
              <a:rPr lang="en-US" sz="3200" b="1" smtClean="0">
                <a:solidFill>
                  <a:srgbClr val="6600FF"/>
                </a:solidFill>
                <a:latin typeface="Arial" charset="0"/>
              </a:rPr>
            </a:br>
            <a:r>
              <a:rPr lang="en-US" sz="3200" b="1" smtClean="0">
                <a:solidFill>
                  <a:srgbClr val="6600FF"/>
                </a:solidFill>
                <a:latin typeface="Arial" charset="0"/>
              </a:rPr>
              <a:t>Luyện tập chung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371600" y="3952875"/>
            <a:ext cx="2355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n vị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o là tấn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343400" y="3963988"/>
            <a:ext cx="3778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n vị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o là ki-lô-gam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355725" y="4468813"/>
            <a:ext cx="1771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   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3,2     tấn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784725" y="4468813"/>
            <a:ext cx="1477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 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3200 kg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31925" y="4849813"/>
            <a:ext cx="1844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  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0,502 tấn</a:t>
            </a:r>
            <a:r>
              <a:rPr lang="en-US" sz="2000">
                <a:latin typeface="Arial" charset="0"/>
              </a:rPr>
              <a:t>  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784725" y="4849813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502 kg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431925" y="5230813"/>
            <a:ext cx="1595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     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2,5 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tấn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876800" y="5265738"/>
            <a:ext cx="1408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2500 kg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508125" y="5688013"/>
            <a:ext cx="1531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0,021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tấn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937125" y="5756275"/>
            <a:ext cx="133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     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21 kg</a:t>
            </a:r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1143000" y="38862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1143000" y="3886200"/>
            <a:ext cx="0" cy="236220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7924800" y="3886200"/>
            <a:ext cx="0" cy="236220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1143000" y="62484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4191000" y="3886200"/>
            <a:ext cx="0" cy="236220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>
            <a:off x="1143000" y="44196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1143000" y="48768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1143000" y="53340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>
            <a:off x="1143000" y="57912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1143000" y="3886200"/>
            <a:ext cx="6781800" cy="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Text Box 46"/>
          <p:cNvSpPr txBox="1">
            <a:spLocks noChangeArrowheads="1"/>
          </p:cNvSpPr>
          <p:nvPr/>
        </p:nvSpPr>
        <p:spPr bwMode="auto">
          <a:xfrm>
            <a:off x="533400" y="20574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000">
                <a:latin typeface="Arial" charset="0"/>
              </a:rPr>
              <a:t> </a:t>
            </a:r>
            <a:r>
              <a:rPr lang="en-US" sz="3200" b="1">
                <a:solidFill>
                  <a:srgbClr val="6600FF"/>
                </a:solidFill>
                <a:latin typeface="Arial" charset="0"/>
              </a:rPr>
              <a:t>Bài 2:  Viết số </a:t>
            </a:r>
            <a:r>
              <a:rPr lang="vi-VN" sz="3200" b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3200" b="1">
                <a:solidFill>
                  <a:srgbClr val="6600FF"/>
                </a:solidFill>
                <a:latin typeface="Arial" charset="0"/>
              </a:rPr>
              <a:t>o thích hợp vào ô trống ( theo mẫu)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3" grpId="0"/>
      <p:bldP spid="3094" grpId="0"/>
      <p:bldP spid="3095" grpId="0"/>
      <p:bldP spid="3108" grpId="0" animBg="1"/>
      <p:bldP spid="3109" grpId="0" animBg="1"/>
      <p:bldP spid="3110" grpId="0" animBg="1"/>
      <p:bldP spid="3111" grpId="0" animBg="1"/>
      <p:bldP spid="3112" grpId="0" animBg="1"/>
      <p:bldP spid="3113" grpId="0" animBg="1"/>
      <p:bldP spid="3114" grpId="0" animBg="1"/>
      <p:bldP spid="3115" grpId="0" animBg="1"/>
      <p:bldP spid="3116" grpId="0" animBg="1"/>
      <p:bldP spid="3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828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6600FF"/>
                </a:solidFill>
                <a:latin typeface="Arial" charset="0"/>
              </a:rPr>
              <a:t>Toán</a:t>
            </a:r>
            <a:br>
              <a:rPr lang="en-US" sz="3600" b="1" smtClean="0">
                <a:solidFill>
                  <a:srgbClr val="6600FF"/>
                </a:solidFill>
                <a:latin typeface="Arial" charset="0"/>
              </a:rPr>
            </a:br>
            <a:r>
              <a:rPr lang="en-US" sz="3600" b="1" smtClean="0">
                <a:solidFill>
                  <a:srgbClr val="6600FF"/>
                </a:solidFill>
                <a:latin typeface="Arial" charset="0"/>
              </a:rPr>
              <a:t>Luyện tập chung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438400"/>
            <a:ext cx="7772400" cy="129540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/>
            <a:r>
              <a:rPr lang="en-US" sz="3600" smtClean="0">
                <a:solidFill>
                  <a:srgbClr val="0000FF"/>
                </a:solidFill>
                <a:latin typeface="Arial" charset="0"/>
              </a:rPr>
              <a:t>Bài</a:t>
            </a:r>
            <a:r>
              <a:rPr lang="en-US" smtClean="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sz="3600" smtClean="0">
                <a:solidFill>
                  <a:srgbClr val="0000FF"/>
                </a:solidFill>
                <a:latin typeface="Arial" charset="0"/>
              </a:rPr>
              <a:t>: Viết số thập phân thích hợp vào chỗ chấm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3810000"/>
            <a:ext cx="6934200" cy="198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AutoNum type="alphaLcParenR"/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42dm 4cm =            dm</a:t>
            </a:r>
          </a:p>
          <a:p>
            <a:pPr marL="609600" indent="-609600"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b) 56cm 9mm =          cm</a:t>
            </a:r>
          </a:p>
          <a:p>
            <a:pPr marL="609600" indent="-609600"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c) 26m 2cm =          m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86200" y="4572000"/>
            <a:ext cx="99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56,9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6324600" y="5791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276600" y="51816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26,02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886200" y="3886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  <a:latin typeface="Arial" charset="0"/>
              </a:rPr>
              <a:t>42,4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nimBg="1" autoUpdateAnimBg="0"/>
      <p:bldP spid="4100" grpId="0" animBg="1" autoUpdateAnimBg="0"/>
      <p:bldP spid="4103" grpId="0" autoUpdateAnimBg="0"/>
      <p:bldP spid="4109" grpId="0" autoUpdateAnimBg="0"/>
      <p:bldP spid="4112" grpId="0" autoUpdateAnimBg="0"/>
      <p:bldP spid="41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9812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6600FF"/>
                </a:solidFill>
                <a:latin typeface="Arial" charset="0"/>
              </a:rPr>
              <a:t>Toán</a:t>
            </a:r>
            <a:br>
              <a:rPr lang="en-US" sz="3200" b="1" smtClean="0">
                <a:solidFill>
                  <a:srgbClr val="6600FF"/>
                </a:solidFill>
                <a:latin typeface="Arial" charset="0"/>
              </a:rPr>
            </a:br>
            <a:r>
              <a:rPr lang="en-US" sz="3200" b="1" smtClean="0">
                <a:solidFill>
                  <a:srgbClr val="6600FF"/>
                </a:solidFill>
                <a:latin typeface="Arial" charset="0"/>
              </a:rPr>
              <a:t>Luyện tập chung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3733800"/>
            <a:ext cx="73152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52600" lvl="3" indent="-381000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a) 3kg 5g  =             kg</a:t>
            </a:r>
          </a:p>
          <a:p>
            <a:pPr marL="1752600" lvl="3" indent="-381000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b) 30g       =             kg</a:t>
            </a:r>
          </a:p>
          <a:p>
            <a:pPr marL="1752600" lvl="3" indent="-381000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c) 1103 g  =              kg</a:t>
            </a:r>
          </a:p>
          <a:p>
            <a:pPr marL="609600" indent="-609600" algn="ctr">
              <a:spcBef>
                <a:spcPct val="20000"/>
              </a:spcBef>
            </a:pPr>
            <a:endParaRPr lang="en-US" sz="3200" b="1">
              <a:latin typeface="Arial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09600" y="2209800"/>
            <a:ext cx="73152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Bài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4</a:t>
            </a:r>
            <a:r>
              <a:rPr lang="en-US" sz="3600">
                <a:solidFill>
                  <a:srgbClr val="0000FF"/>
                </a:solidFill>
                <a:latin typeface="Arial" charset="0"/>
              </a:rPr>
              <a:t>: Viết số thập phân thích hợp vào chỗ chấm</a:t>
            </a:r>
            <a:endParaRPr lang="en-US" sz="3600">
              <a:latin typeface="Arial" charset="0"/>
            </a:endParaRPr>
          </a:p>
          <a:p>
            <a:pPr marL="609600" indent="-609600" algn="ctr">
              <a:spcBef>
                <a:spcPct val="20000"/>
              </a:spcBef>
              <a:buFontTx/>
              <a:buAutoNum type="alphaLcParenR"/>
            </a:pPr>
            <a:endParaRPr lang="en-US" sz="3600" b="1">
              <a:latin typeface="Arial" charset="0"/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2514600" y="58674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038600" y="3276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267200" y="3733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latin typeface="Arial" charset="0"/>
              </a:rPr>
              <a:t>3,005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495800" y="4310063"/>
            <a:ext cx="838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latin typeface="Arial" charset="0"/>
              </a:rPr>
              <a:t>0,03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343400" y="4953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latin typeface="Arial" charset="0"/>
              </a:rPr>
              <a:t>1,103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9" grpId="0"/>
      <p:bldP spid="5130" grpId="0"/>
      <p:bldP spid="51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924800" cy="19812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6600FF"/>
                </a:solidFill>
                <a:latin typeface="Arial" charset="0"/>
              </a:rPr>
              <a:t>Toán </a:t>
            </a:r>
            <a:br>
              <a:rPr lang="en-US" sz="3200" b="1" smtClean="0">
                <a:solidFill>
                  <a:srgbClr val="6600FF"/>
                </a:solidFill>
                <a:latin typeface="Arial" charset="0"/>
              </a:rPr>
            </a:br>
            <a:r>
              <a:rPr lang="en-US" sz="3200" b="1" smtClean="0">
                <a:solidFill>
                  <a:srgbClr val="6600FF"/>
                </a:solidFill>
                <a:latin typeface="Arial" charset="0"/>
              </a:rPr>
              <a:t>Luyện tập chung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5181600" cy="137160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/>
            <a:endParaRPr lang="en-US" sz="3600" smtClean="0">
              <a:solidFill>
                <a:srgbClr val="0000FF"/>
              </a:solidFill>
              <a:latin typeface="Arial" charset="0"/>
            </a:endParaRPr>
          </a:p>
          <a:p>
            <a:pPr marL="609600" indent="-609600" eaLnBrk="1" hangingPunct="1"/>
            <a:r>
              <a:rPr lang="en-US" sz="3600" smtClean="0">
                <a:solidFill>
                  <a:srgbClr val="0000FF"/>
                </a:solidFill>
                <a:latin typeface="Arial" charset="0"/>
              </a:rPr>
              <a:t>Trò ch</a:t>
            </a:r>
            <a:r>
              <a:rPr lang="vi-VN" sz="3600" smtClean="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3600" smtClean="0">
                <a:solidFill>
                  <a:srgbClr val="0000FF"/>
                </a:solidFill>
                <a:latin typeface="Arial" charset="0"/>
              </a:rPr>
              <a:t>i: Ai nhanh h</a:t>
            </a:r>
            <a:r>
              <a:rPr lang="vi-VN" sz="3600" smtClean="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3600" smtClean="0">
                <a:solidFill>
                  <a:srgbClr val="0000FF"/>
                </a:solidFill>
                <a:latin typeface="Arial" charset="0"/>
              </a:rPr>
              <a:t>n?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162800" y="35052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6149" name="Picture 5" descr="Van Lang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886200"/>
            <a:ext cx="3200400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2667000" y="51054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2743200" y="57912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2667000" y="57912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85800" y="4572000"/>
            <a:ext cx="5181600" cy="205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Túi cam cân nặng:</a:t>
            </a:r>
          </a:p>
          <a:p>
            <a:pPr marL="609600" indent="-609600" algn="ctr"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a)         kg</a:t>
            </a:r>
          </a:p>
          <a:p>
            <a:pPr marL="609600" indent="-609600" algn="ctr"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b)           g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2514600" y="51054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79" name="Text Box 13"/>
          <p:cNvSpPr txBox="1">
            <a:spLocks noChangeArrowheads="1"/>
          </p:cNvSpPr>
          <p:nvPr/>
        </p:nvSpPr>
        <p:spPr bwMode="auto">
          <a:xfrm>
            <a:off x="2514600" y="58674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2438400" y="51054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2438400" y="60960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6553200" y="60960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2743200" y="57150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971800" y="5348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latin typeface="Arial" charset="0"/>
              </a:rPr>
              <a:t>1,8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819400" y="6019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00FF"/>
                </a:solidFill>
                <a:latin typeface="Arial" charset="0"/>
              </a:rPr>
              <a:t>1800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nimBg="1"/>
      <p:bldP spid="6155" grpId="0" animBg="1"/>
      <p:bldP spid="6162" grpId="0"/>
      <p:bldP spid="616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329</TotalTime>
  <Words>201</Words>
  <Application>Microsoft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.VnTime</vt:lpstr>
      <vt:lpstr>Arial</vt:lpstr>
      <vt:lpstr>Times New Roman</vt:lpstr>
      <vt:lpstr>Default Design</vt:lpstr>
      <vt:lpstr>Km   hm   dam   m  dm  cm  mm tấn    tạ   yến    kg   hg   dag   g  Hai đơn vị độ dài (khối lượng) liền kề nhau: - Đơn vị lớn gấp 10 lần đơn vị bé. - Đơn vị bé bằng một phần mười ( bằng 0,1)  đơn vị lớn.</vt:lpstr>
      <vt:lpstr>Slide 2</vt:lpstr>
      <vt:lpstr>Toán Luyện tập chung</vt:lpstr>
      <vt:lpstr>Toán Luyện tập chung</vt:lpstr>
      <vt:lpstr>Toán Luyện tập chung</vt:lpstr>
      <vt:lpstr>Toán  Luyện tập chung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Cop.</dc:creator>
  <cp:lastModifiedBy>CSTeam</cp:lastModifiedBy>
  <cp:revision>20</cp:revision>
  <dcterms:created xsi:type="dcterms:W3CDTF">2007-11-06T05:35:36Z</dcterms:created>
  <dcterms:modified xsi:type="dcterms:W3CDTF">2016-06-30T03:34:03Z</dcterms:modified>
</cp:coreProperties>
</file>